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AADF82-6BF0-4082-94A1-269879667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64E274-D9B9-4304-98AB-6156C1202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E42267-F3CA-4D52-827C-330392235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4E9F9D-C6A6-47BC-9687-CBBB812DC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F809B5-B6E1-40DE-9A9C-8FBDAEC0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3111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65A714-AF23-4581-B777-D266FFF6D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5221698-5887-4D2E-96EF-B10DE1924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F47A81-E16E-4C80-936B-35C2CCF34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CBE9AA-223A-4AC5-8E10-8875BCC55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7656EB-8518-4C62-955E-A7684EA0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2714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173F5B-8C4E-4932-A6EE-CD187266B8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D944366-D266-4CDE-927A-17D8F317C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D11B2-3572-4792-86A0-5F1B3E9FB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4E95DB-D317-4914-834C-6F6943E47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C1EF39-EDAE-4364-A740-1C03F8D99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1637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B5CAF-4976-4F8D-A1A7-B8D468D28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16B249-22D5-44B2-B9C1-05331A933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CDC5ED-C43C-4439-8CC8-196791F6E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3A6792-61BA-42AF-A518-81F62F5C5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EFDD93-E3A1-487A-BAD7-96E49F96C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6646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AB5B7-9CBE-412E-A3A3-8CB93A9B6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B8A5D8-5311-4C00-A816-3D1A5B92D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CB8208-6661-4E5B-89F1-D80B7584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8B5026-DCC7-444C-8001-02D1B407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E90E83-72BA-4DC8-92A6-F31AE7201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2041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ABADF-AE3D-4727-B3A0-056DA9321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96CCB8-A9B6-407C-B886-DE27DC079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6037AFA-0CA4-4879-A06C-205B058A9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1A8091-B1A6-4FFE-8EAB-A0017737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CC756D-B94F-4293-B5BB-49C4AD5A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0C2804-F41B-44B7-AEFF-D01C6FF42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8777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B1447-440D-4112-82F2-17721D944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58F081-50B8-4A39-8B15-316CDFFA6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3B1CC9-4074-4BED-AB76-A0D20167B0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EEB47BD-CD0E-4CD3-BE9F-74EFD6670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13C2C2D-7A64-4E57-B65C-C68416FB5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86A3E99-2DE5-4856-8C6F-6B28A305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541909E-7F2D-43BA-AD69-FA71AF069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35454F9-25CF-435E-855A-C3ED4C6D7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8579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B519EC-FE79-443E-9313-57B4C477F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6F2D605-5B35-4DC9-83E1-3AA369637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9EF034A-BB40-450C-8D82-AF863026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2746CD9-46CE-4318-A01E-B7425BBED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41335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C68FF18-108C-4B5A-83DD-8C7D6359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98AC316-22F0-40AC-A6D6-10CC2A97B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78C5A9-CB08-4AA5-A873-C4168E9BA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6310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F4D13-B84B-4D26-9EE6-DB562A079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F24049-F44F-4551-93CE-43261172E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71148A-F981-463B-B0BF-8185C6208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CEE5F5-077B-4DD3-BFE1-1008D1DC4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678B4C-7FE9-489E-B8A7-746331D7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AA846B-7788-4555-B381-6D31AA65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907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024AB9-F197-447D-940F-563C76AEA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56D53F8-0309-4C19-B63A-05D989806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1096330-7385-47B8-B806-5F317A67C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F7A91C-FACD-4FEA-8198-E408AAD56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0ED907D-8120-44A5-8EBC-8DFB9B6E0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2890306-6047-41B9-8D9D-2CE4974CA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4838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7F08DC0-B21A-4074-AA35-0E81CD860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C07CB9-EEBF-435B-8AC4-F60D17225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CA0C7A-74A3-42E3-BDDC-4980357B2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AA908-8B47-43FA-8894-84EBBDA2F75F}" type="datetimeFigureOut">
              <a:rPr lang="es-EC" smtClean="0"/>
              <a:t>27/2/2024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5A2518-6524-4F16-98C5-460DB3F50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26E1F1-4CDB-4419-BE90-F408A8E19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B6BFC-70AC-413A-8D6D-A571A364DD8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8507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66D65E-76E5-44D9-BED0-2766F8B04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6722" y="621243"/>
            <a:ext cx="6359857" cy="1323294"/>
          </a:xfrm>
        </p:spPr>
        <p:txBody>
          <a:bodyPr>
            <a:noAutofit/>
          </a:bodyPr>
          <a:lstStyle/>
          <a:p>
            <a:r>
              <a:rPr lang="es-EC" sz="2000" b="1" dirty="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OBIERNO AUTÓNOMO DESCENTRALIZADO SANTIAGO DE CALPI</a:t>
            </a:r>
            <a:br>
              <a:rPr lang="es-EC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EC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185687-D748-44DF-B44E-E1FB391B54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44537"/>
            <a:ext cx="8971128" cy="1105272"/>
          </a:xfrm>
        </p:spPr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INFORME DE LOS PROYECTOS DEL AÑO 2023</a:t>
            </a:r>
            <a:endParaRPr lang="es-EC" dirty="0">
              <a:solidFill>
                <a:srgbClr val="0070C0"/>
              </a:solidFill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6F606D5-3C0B-4BF3-84F3-6EFAC798C59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18534"/>
          <a:stretch/>
        </p:blipFill>
        <p:spPr bwMode="auto">
          <a:xfrm>
            <a:off x="545429" y="394993"/>
            <a:ext cx="1774777" cy="1105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E1C215F6-F601-4689-848B-C99C6D26663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922" y="394993"/>
            <a:ext cx="1633466" cy="1092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1504F13-24C5-4D6C-9D3F-41DD7CE36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095" y="3388219"/>
            <a:ext cx="5431809" cy="307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4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CBCC3-D4EF-41B2-81CE-C0236892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Introduccion</a:t>
            </a:r>
            <a:r>
              <a:rPr lang="es-MX" dirty="0"/>
              <a:t> 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2FF98-B05B-486B-A88E-EDC775CE5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116AEF-C4A8-4E4A-A69C-3DB0A8187B8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18534"/>
          <a:stretch/>
        </p:blipFill>
        <p:spPr bwMode="auto">
          <a:xfrm>
            <a:off x="10601739" y="5764695"/>
            <a:ext cx="1405806" cy="7281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8158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68CA52-0F93-49FB-99CD-6B209D8D5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412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COMISIONES QUE INTEGRADOS VOCALES DEL GAD PARROQUIAL DESIGNADOS POR LA SEÑORA PRESIDENTA DEL GAD PARROQUIAL, LIC. LOURDES GUAMÁN </a:t>
            </a:r>
            <a:endParaRPr lang="es-EC" sz="2800" b="1" dirty="0"/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50AF84F8-11C8-40B2-B311-02FBA0760F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680736"/>
              </p:ext>
            </p:extLst>
          </p:nvPr>
        </p:nvGraphicFramePr>
        <p:xfrm>
          <a:off x="1888508" y="1538233"/>
          <a:ext cx="841498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5689">
                  <a:extLst>
                    <a:ext uri="{9D8B030D-6E8A-4147-A177-3AD203B41FA5}">
                      <a16:colId xmlns:a16="http://schemas.microsoft.com/office/drawing/2014/main" val="4065319872"/>
                    </a:ext>
                  </a:extLst>
                </a:gridCol>
                <a:gridCol w="4189293">
                  <a:extLst>
                    <a:ext uri="{9D8B030D-6E8A-4147-A177-3AD203B41FA5}">
                      <a16:colId xmlns:a16="http://schemas.microsoft.com/office/drawing/2014/main" val="24840292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Comisión de mantenimeinto vial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137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Principal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Suplente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590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Sra. Katty Paulina Alulema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Mgs. Juan Paca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730524"/>
                  </a:ext>
                </a:extLst>
              </a:tr>
            </a:tbl>
          </a:graphicData>
        </a:graphic>
      </p:graphicFrame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7ABAF94E-640E-4F41-A73C-DB0A3F8DD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181406"/>
              </p:ext>
            </p:extLst>
          </p:nvPr>
        </p:nvGraphicFramePr>
        <p:xfrm>
          <a:off x="1897039" y="2810699"/>
          <a:ext cx="839337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961">
                  <a:extLst>
                    <a:ext uri="{9D8B030D-6E8A-4147-A177-3AD203B41FA5}">
                      <a16:colId xmlns:a16="http://schemas.microsoft.com/office/drawing/2014/main" val="2879390107"/>
                    </a:ext>
                  </a:extLst>
                </a:gridCol>
                <a:gridCol w="4194412">
                  <a:extLst>
                    <a:ext uri="{9D8B030D-6E8A-4147-A177-3AD203B41FA5}">
                      <a16:colId xmlns:a16="http://schemas.microsoft.com/office/drawing/2014/main" val="42631955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Comisión de mejoramiento de espacios de encuentro y recreación 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339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Principal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Suplente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854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Mgs. Juan Paca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Sra. Katty Paulina Alulema 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05616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59316D61-A847-4DB4-88AF-8AEBAA02F0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968493"/>
              </p:ext>
            </p:extLst>
          </p:nvPr>
        </p:nvGraphicFramePr>
        <p:xfrm>
          <a:off x="1888508" y="4107889"/>
          <a:ext cx="845649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4369">
                  <a:extLst>
                    <a:ext uri="{9D8B030D-6E8A-4147-A177-3AD203B41FA5}">
                      <a16:colId xmlns:a16="http://schemas.microsoft.com/office/drawing/2014/main" val="2879390107"/>
                    </a:ext>
                  </a:extLst>
                </a:gridCol>
                <a:gridCol w="4312126">
                  <a:extLst>
                    <a:ext uri="{9D8B030D-6E8A-4147-A177-3AD203B41FA5}">
                      <a16:colId xmlns:a16="http://schemas.microsoft.com/office/drawing/2014/main" val="42631955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Comisión de organización de los ciudadanos 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339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Principal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Suplente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854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Sra. Fanny Ochog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Ing. Marco Yanqui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05616"/>
                  </a:ext>
                </a:extLst>
              </a:tr>
            </a:tbl>
          </a:graphicData>
        </a:graphic>
      </p:graphicFrame>
      <p:graphicFrame>
        <p:nvGraphicFramePr>
          <p:cNvPr id="12" name="Tabla 10">
            <a:extLst>
              <a:ext uri="{FF2B5EF4-FFF2-40B4-BE49-F238E27FC236}">
                <a16:creationId xmlns:a16="http://schemas.microsoft.com/office/drawing/2014/main" id="{730A7B29-DBAF-46C3-8448-818FC8CD7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187532"/>
              </p:ext>
            </p:extLst>
          </p:nvPr>
        </p:nvGraphicFramePr>
        <p:xfrm>
          <a:off x="1888508" y="5380355"/>
          <a:ext cx="849743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8017">
                  <a:extLst>
                    <a:ext uri="{9D8B030D-6E8A-4147-A177-3AD203B41FA5}">
                      <a16:colId xmlns:a16="http://schemas.microsoft.com/office/drawing/2014/main" val="2879390107"/>
                    </a:ext>
                  </a:extLst>
                </a:gridCol>
                <a:gridCol w="4339421">
                  <a:extLst>
                    <a:ext uri="{9D8B030D-6E8A-4147-A177-3AD203B41FA5}">
                      <a16:colId xmlns:a16="http://schemas.microsoft.com/office/drawing/2014/main" val="42631955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Comisión de fomento productivo y cooperación internacional 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339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Principal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Suplente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854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Ing. Marco Yanqui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Sra. Fanny Ochog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05616"/>
                  </a:ext>
                </a:extLst>
              </a:tr>
            </a:tbl>
          </a:graphicData>
        </a:graphic>
      </p:graphicFrame>
      <p:pic>
        <p:nvPicPr>
          <p:cNvPr id="13" name="Imagen 12">
            <a:extLst>
              <a:ext uri="{FF2B5EF4-FFF2-40B4-BE49-F238E27FC236}">
                <a16:creationId xmlns:a16="http://schemas.microsoft.com/office/drawing/2014/main" id="{E49C52D7-E845-4642-AFA0-A04C268D6D7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18534"/>
          <a:stretch/>
        </p:blipFill>
        <p:spPr bwMode="auto">
          <a:xfrm>
            <a:off x="10478711" y="5771943"/>
            <a:ext cx="1467171" cy="7209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052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0B996-7BD7-45EE-AEF2-1823C8E59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Presupuesto año 2023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37AB4A-B8A7-43D9-8488-1B356876C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Presupuesto asignado por el ministerio de finanzas: $247,863.48</a:t>
            </a:r>
            <a:endParaRPr lang="es-EC" dirty="0"/>
          </a:p>
        </p:txBody>
      </p:sp>
      <p:graphicFrame>
        <p:nvGraphicFramePr>
          <p:cNvPr id="7" name="Tabla 7">
            <a:extLst>
              <a:ext uri="{FF2B5EF4-FFF2-40B4-BE49-F238E27FC236}">
                <a16:creationId xmlns:a16="http://schemas.microsoft.com/office/drawing/2014/main" id="{F24F7F7C-6F80-485F-90AE-8687A7DDE5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56974"/>
              </p:ext>
            </p:extLst>
          </p:nvPr>
        </p:nvGraphicFramePr>
        <p:xfrm>
          <a:off x="2032000" y="2725446"/>
          <a:ext cx="8127999" cy="321056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712278">
                  <a:extLst>
                    <a:ext uri="{9D8B030D-6E8A-4147-A177-3AD203B41FA5}">
                      <a16:colId xmlns:a16="http://schemas.microsoft.com/office/drawing/2014/main" val="3182557477"/>
                    </a:ext>
                  </a:extLst>
                </a:gridCol>
                <a:gridCol w="2706388">
                  <a:extLst>
                    <a:ext uri="{9D8B030D-6E8A-4147-A177-3AD203B41FA5}">
                      <a16:colId xmlns:a16="http://schemas.microsoft.com/office/drawing/2014/main" val="1679320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92589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30% Gasto corriente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b="0" dirty="0">
                          <a:solidFill>
                            <a:schemeClr val="tx1"/>
                          </a:solidFill>
                        </a:rPr>
                        <a:t>$ 74,379.04</a:t>
                      </a:r>
                      <a:endParaRPr lang="es-EC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s-MX" b="0" dirty="0">
                          <a:solidFill>
                            <a:schemeClr val="tx1"/>
                          </a:solidFill>
                        </a:rPr>
                        <a:t>$ 74,379.04</a:t>
                      </a:r>
                      <a:endParaRPr lang="es-EC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07621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70% Gasto de inversión 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60% Gasto de inversión 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tx1"/>
                          </a:solidFill>
                        </a:rPr>
                        <a:t>$156,154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8360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10% Gasto de inversión (GRUPO VULNERABLE)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tx1"/>
                          </a:solidFill>
                        </a:rPr>
                        <a:t>$17,350.04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399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C" b="1" dirty="0">
                          <a:solidFill>
                            <a:schemeClr val="tx1"/>
                          </a:solidFill>
                        </a:rPr>
                        <a:t>INGRESOS PROPIOS   ( arrendamiento maquinaria ,cementerio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</a:rPr>
                        <a:t>$8,607.16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s-MX" dirty="0">
                          <a:solidFill>
                            <a:schemeClr val="tx1"/>
                          </a:solidFill>
                        </a:rPr>
                        <a:t>$8,607.16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084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Presupuesto Global: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b="1">
                          <a:solidFill>
                            <a:schemeClr val="tx1"/>
                          </a:solidFill>
                        </a:rPr>
                        <a:t>$256,470.24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tx1"/>
                          </a:solidFill>
                        </a:rPr>
                        <a:t>$256,470.24</a:t>
                      </a:r>
                      <a:endParaRPr lang="es-EC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179877"/>
                  </a:ext>
                </a:extLst>
              </a:tr>
            </a:tbl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7230E72B-675B-440B-A322-1E8D18F3921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18534"/>
          <a:stretch/>
        </p:blipFill>
        <p:spPr bwMode="auto">
          <a:xfrm>
            <a:off x="10376453" y="5456032"/>
            <a:ext cx="1569430" cy="855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610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A4C710-E714-49BD-B4D4-C2966B6AF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A6158D-8FFB-4423-B7B2-38AD83525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702013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160</Words>
  <Application>Microsoft Office PowerPoint</Application>
  <PresentationFormat>Panorámica</PresentationFormat>
  <Paragraphs>40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Constantia</vt:lpstr>
      <vt:lpstr>Tema de Office</vt:lpstr>
      <vt:lpstr>OBIERNO AUTÓNOMO DESCENTRALIZADO SANTIAGO DE CALPI </vt:lpstr>
      <vt:lpstr>Introduccion </vt:lpstr>
      <vt:lpstr>COMISIONES QUE INTEGRADOS VOCALES DEL GAD PARROQUIAL DESIGNADOS POR LA SEÑORA PRESIDENTA DEL GAD PARROQUIAL, LIC. LOURDES GUAMÁN </vt:lpstr>
      <vt:lpstr>Presupuesto año 2023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OBIERNO AUTÓNOMO DESCENTRALIZADO SANTIAGO DE CALPI</dc:title>
  <dc:creator>CALPI2</dc:creator>
  <cp:lastModifiedBy>CALPI2</cp:lastModifiedBy>
  <cp:revision>11</cp:revision>
  <dcterms:created xsi:type="dcterms:W3CDTF">2024-02-27T20:37:14Z</dcterms:created>
  <dcterms:modified xsi:type="dcterms:W3CDTF">2024-02-27T22:19:45Z</dcterms:modified>
</cp:coreProperties>
</file>